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DCF9-78B8-4DCB-9636-7646026A4BD1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C31B-029A-423B-8E51-976F382963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DCF9-78B8-4DCB-9636-7646026A4BD1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C31B-029A-423B-8E51-976F38296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DCF9-78B8-4DCB-9636-7646026A4BD1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C31B-029A-423B-8E51-976F38296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DCF9-78B8-4DCB-9636-7646026A4BD1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C31B-029A-423B-8E51-976F38296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DCF9-78B8-4DCB-9636-7646026A4BD1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C31B-029A-423B-8E51-976F382963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DCF9-78B8-4DCB-9636-7646026A4BD1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C31B-029A-423B-8E51-976F38296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DCF9-78B8-4DCB-9636-7646026A4BD1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C31B-029A-423B-8E51-976F38296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DCF9-78B8-4DCB-9636-7646026A4BD1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C31B-029A-423B-8E51-976F38296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DCF9-78B8-4DCB-9636-7646026A4BD1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C31B-029A-423B-8E51-976F382963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DCF9-78B8-4DCB-9636-7646026A4BD1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C31B-029A-423B-8E51-976F38296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DCF9-78B8-4DCB-9636-7646026A4BD1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C31B-029A-423B-8E51-976F382963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B59DCF9-78B8-4DCB-9636-7646026A4BD1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5CCC31B-029A-423B-8E51-976F382963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0"/>
            <a:ext cx="7406640" cy="2707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Показатели внедрения Целевой модели наставничества и механизма привлечения социальных партнеров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607806"/>
              </p:ext>
            </p:extLst>
          </p:nvPr>
        </p:nvGraphicFramePr>
        <p:xfrm>
          <a:off x="1043608" y="270781"/>
          <a:ext cx="8100392" cy="6587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5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5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5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27352">
                <a:tc>
                  <a:txBody>
                    <a:bodyPr/>
                    <a:lstStyle/>
                    <a:p>
                      <a:pPr indent="-869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1. 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-869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Доля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обучающихся, вовлечённых в различные формы сопровождения и наставничества в роли наставляемого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К1/К2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К1 – общее количество обучающихся в возрасте от 10 до 19 лет, вошедших в программы наставничества в роли наставляемого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К2 – общее кол-во обучающихся в возрасте от 10 до 19 лет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год – 10%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 год – 20%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2022 год – 35%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2023 год – 50%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2024 год – 70%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Федеральная форма статистического наблюдения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Данные персонифицированного учета участников программ наставничества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4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endParaRPr lang="ru-RU" sz="10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учителей – молодых специалистов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 опытом работы от 0 до 3 лет), включенных в программы наставничества в роли наставляемого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К1/К2 </a:t>
                      </a:r>
                      <a:r>
                        <a:rPr lang="en-US" sz="1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К1 – общее количество учителей - молодых специалистов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 опытом работы от 0 до 3 лет), включенных в программы наставничества в роли наставляемого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К2 – общее кол-во учителей-  молодых специалистов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 опытом работы от 0 до 3 лет)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– 10%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– 20%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– 35%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– 50%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2024 год – 70%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Федеральная форма статистического наблюдения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Данные персонифицированного учета участников программ наставничества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0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предприятий, предоставивших своих сотрудников для участия в программах наставничества в роли наставников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Наличие предприятий, предоставивших своих сотрудников для участия в программах наставничества в роли наставников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год – не менее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 год – не менее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2022 год – 2024 год 0 не менее 3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Федеральная форма статистического наблюдения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Данные персонифицированного учета участников программ наставничества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5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механизмов вовлечения общественно-деловых объединений и участия представителей работодателей в принятие решений по вопросам управления развитием образовательного учреждения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документов: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реестр социальных партнеров образовательного учреждения;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утвержденный состав коллегиальных органов управления образовательным учреждением;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план совместной деятельности образовательного учреждения и социальных партнеров и документы, подтверждающие его исполнение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составе коллегиальных органов управления образовательным учреждением представителей организаций социальных партнеров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Реестр социальных партнеров образовательного учреждения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 состав коллегиальных органов управления образовательным учреждением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совместной деятельности образовательного учреждения и социальных партнеров и документы, подтверждающие его исполнение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32798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Этапы реализации Целевой модели наставничества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908720"/>
            <a:ext cx="7406640" cy="5472608"/>
          </a:xfrm>
        </p:spPr>
        <p:txBody>
          <a:bodyPr/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1.Создание условий для запуска программы наставничества ( ст. 30)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Формирование базы наставляемых ( ст. 31)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Формирование базы наставников: база выпускников, база наставников от предприятий, база наставников из числа активных педагогов (ст.32-34)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Отбор и обучения наставников (ст.35-49)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Формирование наставнических  пар или групп (ст.49-50)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Организация работы наставнических пар или групп  по реализации программы  наставничества (не менее 1 месяца, встреча не менее 1 часа, кол-во встреч не реже 1 р. в 2 недели ( работодатель – ученик), 2 раза в неделю ( ученик-ученик, учитель-учитель) (ст.50-59)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7. Завершение реализации программы  наставничества ( ст. 59)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b="1" baseline="30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baseline="30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baseline="30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baseline="30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baseline="30000" dirty="0" smtClean="0">
                <a:latin typeface="Times New Roman" pitchFamily="18" charset="0"/>
                <a:cs typeface="Times New Roman" pitchFamily="18" charset="0"/>
              </a:rPr>
              <a:t>Формы наставничества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aseline="300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348880"/>
            <a:ext cx="7498080" cy="3899520"/>
          </a:xfrm>
        </p:spPr>
        <p:txBody>
          <a:bodyPr/>
          <a:lstStyle/>
          <a:p>
            <a:pPr algn="ctr"/>
            <a:r>
              <a:rPr lang="ru-RU" sz="6000" baseline="30000" dirty="0" smtClean="0">
                <a:latin typeface="Times New Roman" pitchFamily="18" charset="0"/>
                <a:cs typeface="Times New Roman" pitchFamily="18" charset="0"/>
              </a:rPr>
              <a:t>ученик – ученик</a:t>
            </a:r>
          </a:p>
          <a:p>
            <a:pPr algn="ctr"/>
            <a:r>
              <a:rPr lang="ru-RU" sz="6000" baseline="30000" dirty="0" smtClean="0">
                <a:latin typeface="Times New Roman" pitchFamily="18" charset="0"/>
                <a:cs typeface="Times New Roman" pitchFamily="18" charset="0"/>
              </a:rPr>
              <a:t> учитель – учитель</a:t>
            </a:r>
          </a:p>
          <a:p>
            <a:pPr algn="ctr"/>
            <a:r>
              <a:rPr lang="ru-RU" sz="6000" baseline="30000" dirty="0" smtClean="0">
                <a:latin typeface="Times New Roman" pitchFamily="18" charset="0"/>
                <a:cs typeface="Times New Roman" pitchFamily="18" charset="0"/>
              </a:rPr>
              <a:t>работодатель – ученик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baseline="30000" dirty="0" smtClean="0"/>
              <a:t/>
            </a:r>
            <a:br>
              <a:rPr lang="ru-RU" baseline="30000" dirty="0" smtClean="0"/>
            </a:br>
            <a:r>
              <a:rPr lang="ru-RU" baseline="30000" dirty="0" smtClean="0"/>
              <a:t/>
            </a:r>
            <a:br>
              <a:rPr lang="ru-RU" baseline="30000" dirty="0" smtClean="0"/>
            </a:br>
            <a:r>
              <a:rPr lang="ru-RU" sz="4000" baseline="30000" dirty="0" smtClean="0"/>
              <a:t>«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Ученик – Ученик» (10-19 лет)</a:t>
            </a:r>
            <a:b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980728"/>
            <a:ext cx="7498080" cy="5483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baseline="30000" dirty="0" smtClean="0">
                <a:latin typeface="Times New Roman" pitchFamily="18" charset="0"/>
                <a:cs typeface="Times New Roman" pitchFamily="18" charset="0"/>
              </a:rPr>
              <a:t>Вариации ролевых моделей внутри формы «ученик – ученик»</a:t>
            </a:r>
            <a:endParaRPr lang="ru-RU" sz="2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u="sng" baseline="30000" dirty="0" smtClean="0">
                <a:latin typeface="Times New Roman" pitchFamily="18" charset="0"/>
                <a:cs typeface="Times New Roman" pitchFamily="18" charset="0"/>
              </a:rPr>
              <a:t> «успевающий – неуспевающий»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 вариант поддержки для достижения лучших образовательных результатов; </a:t>
            </a:r>
          </a:p>
          <a:p>
            <a:pPr>
              <a:buNone/>
            </a:pP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u="sng" baseline="30000" dirty="0" smtClean="0">
                <a:latin typeface="Times New Roman" pitchFamily="18" charset="0"/>
                <a:cs typeface="Times New Roman" pitchFamily="18" charset="0"/>
              </a:rPr>
              <a:t>«лидер – пассивный»,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 психоэмоциональная поддержка с адаптацией в коллективе или развитием коммуникационных, творческих, лидерских навыков; </a:t>
            </a:r>
          </a:p>
          <a:p>
            <a:pPr>
              <a:buNone/>
            </a:pP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u="sng" baseline="30000" dirty="0" smtClean="0">
                <a:latin typeface="Times New Roman" pitchFamily="18" charset="0"/>
                <a:cs typeface="Times New Roman" pitchFamily="18" charset="0"/>
              </a:rPr>
              <a:t>«равный – равному»,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 в процессе которого происходит обмен навыками, например, когда наставник обладает критическим мышлением, а наставляемый – креативным; взаимная поддержка, совместная работа над проектом.</a:t>
            </a:r>
          </a:p>
          <a:p>
            <a:endParaRPr lang="ru-RU" sz="19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9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9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b="1" baseline="30000" dirty="0" smtClean="0">
                <a:latin typeface="Times New Roman" pitchFamily="18" charset="0"/>
                <a:cs typeface="Times New Roman" pitchFamily="18" charset="0"/>
              </a:rPr>
              <a:t>Область применения в рамках образовательной программы</a:t>
            </a:r>
            <a:endParaRPr lang="ru-RU" sz="19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baseline="30000" dirty="0" smtClean="0">
                <a:latin typeface="Times New Roman" pitchFamily="18" charset="0"/>
                <a:cs typeface="Times New Roman" pitchFamily="18" charset="0"/>
              </a:rPr>
              <a:t>Взаимодействие в режиме внеурочной деятельности.</a:t>
            </a:r>
          </a:p>
          <a:p>
            <a:r>
              <a:rPr lang="ru-RU" sz="1900" baseline="30000" dirty="0" smtClean="0">
                <a:latin typeface="Times New Roman" pitchFamily="18" charset="0"/>
                <a:cs typeface="Times New Roman" pitchFamily="18" charset="0"/>
              </a:rPr>
              <a:t> Возможна интеграция в «классные часы», организация совместных конкурсов и проектных работ, участие в конкурсах и олимпиадах, совместные походы на спортивные и культурные мероприятия.</a:t>
            </a:r>
          </a:p>
          <a:p>
            <a:r>
              <a:rPr lang="ru-RU" sz="1900" baseline="30000" dirty="0" smtClean="0">
                <a:latin typeface="Times New Roman" pitchFamily="18" charset="0"/>
                <a:cs typeface="Times New Roman" pitchFamily="18" charset="0"/>
              </a:rPr>
              <a:t>В общеобразовательных организациях: проектная деятельность, классные часы, внеурочная работа, подготовка к мероприятиям школьного сообщества, </a:t>
            </a:r>
            <a:r>
              <a:rPr lang="ru-RU" sz="1900" baseline="30000" dirty="0" err="1" smtClean="0">
                <a:latin typeface="Times New Roman" pitchFamily="18" charset="0"/>
                <a:cs typeface="Times New Roman" pitchFamily="18" charset="0"/>
              </a:rPr>
              <a:t>волонтерство</a:t>
            </a:r>
            <a:r>
              <a:rPr lang="ru-RU" sz="1900" baseline="30000" dirty="0" smtClean="0">
                <a:latin typeface="Times New Roman" pitchFamily="18" charset="0"/>
                <a:cs typeface="Times New Roman" pitchFamily="18" charset="0"/>
              </a:rPr>
              <a:t>, подготовка к конкурсам, олимпиадам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«Учитель – Учитель»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339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baseline="30000" dirty="0" smtClean="0">
                <a:latin typeface="Times New Roman" pitchFamily="18" charset="0"/>
                <a:cs typeface="Times New Roman" pitchFamily="18" charset="0"/>
              </a:rPr>
              <a:t>Вариации ролевых моделей внутри формы</a:t>
            </a:r>
            <a:endParaRPr lang="ru-RU" sz="2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u="sng" baseline="30000" dirty="0" smtClean="0">
                <a:latin typeface="Times New Roman" pitchFamily="18" charset="0"/>
                <a:cs typeface="Times New Roman" pitchFamily="18" charset="0"/>
              </a:rPr>
              <a:t>«опытный педагог – молодой специалист», 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вариант поддержки для приобретения молодым специалистом необходимых профессиональных навыков (организационных, коммуникационных) и закрепления на месте работы;</a:t>
            </a:r>
          </a:p>
          <a:p>
            <a:r>
              <a:rPr lang="ru-RU" sz="2000" u="sng" baseline="30000" dirty="0" smtClean="0">
                <a:latin typeface="Times New Roman" pitchFamily="18" charset="0"/>
                <a:cs typeface="Times New Roman" pitchFamily="18" charset="0"/>
              </a:rPr>
              <a:t> «лидер педагогического сообщества – педагог, испытывающий проблемы», 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конкретная психоэмоциональная поддержка (проблемы: «не могу найти общий язык с учениками», «испытываю стресс во время уроков»), сочетаемая с профессиональной помощью по приобретению и развитию педагогических талантов и инициатив;</a:t>
            </a:r>
          </a:p>
          <a:p>
            <a:r>
              <a:rPr lang="ru-RU" sz="2000" u="sng" baseline="30000" dirty="0" smtClean="0">
                <a:latin typeface="Times New Roman" pitchFamily="18" charset="0"/>
                <a:cs typeface="Times New Roman" pitchFamily="18" charset="0"/>
              </a:rPr>
              <a:t> «педагог-новатор – консервативный педагог», 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в рамках которого, возможно, более молодой педагог помогает опытному представителю «старой школы» овладеть современными программами, цифровыми навыками и технологиями; </a:t>
            </a:r>
          </a:p>
          <a:p>
            <a:r>
              <a:rPr lang="ru-RU" sz="2000" u="sng" baseline="30000" dirty="0" smtClean="0">
                <a:latin typeface="Times New Roman" pitchFamily="18" charset="0"/>
                <a:cs typeface="Times New Roman" pitchFamily="18" charset="0"/>
              </a:rPr>
              <a:t>«опытный предметник – неопытный предметник», 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в рамках которого опытный педагог оказывает методическую поддержку по </a:t>
            </a:r>
            <a:r>
              <a:rPr lang="ru-RU" sz="1800" baseline="30000" dirty="0" smtClean="0">
                <a:latin typeface="Times New Roman" pitchFamily="18" charset="0"/>
                <a:cs typeface="Times New Roman" pitchFamily="18" charset="0"/>
              </a:rPr>
              <a:t>конкретному предмету (поиск пособий, составление рабочих программ и тематических планов и т. д.).</a:t>
            </a:r>
          </a:p>
          <a:p>
            <a:endParaRPr lang="ru-RU" sz="20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baseline="30000" dirty="0" smtClean="0">
                <a:latin typeface="Times New Roman" pitchFamily="18" charset="0"/>
                <a:cs typeface="Times New Roman" pitchFamily="18" charset="0"/>
              </a:rPr>
              <a:t>Область применения в рамках образовательной программы</a:t>
            </a:r>
            <a:endParaRPr lang="ru-RU" sz="2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Создание педагогических проектов для реализации в образовательной организации: конкурсы, курсы, творческие мастерские, школа молодого учителя, серия семинаров, разработка методического пособия.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baseline="30000" dirty="0" smtClean="0"/>
              <a:t/>
            </a:r>
            <a:br>
              <a:rPr lang="ru-RU" baseline="30000" dirty="0" smtClean="0"/>
            </a:br>
            <a:r>
              <a:rPr lang="ru-RU" baseline="30000" dirty="0" smtClean="0"/>
              <a:t/>
            </a:r>
            <a:br>
              <a:rPr lang="ru-RU" baseline="30000" dirty="0" smtClean="0"/>
            </a:b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«Работодатель – Ученик» (10-11 классы)</a:t>
            </a:r>
            <a:br>
              <a:rPr lang="ru-RU" baseline="300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Вариации ролевых моделей внутри формы «ученик – ученик»</a:t>
            </a:r>
            <a:endParaRPr lang="ru-RU" sz="2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«активный профессионал – равнодушный потребитель», мотивационная и ценностная поддержка с развитием коммуникативных, творческих, лидерских навыков, стимулирование идей саморазвития, осознанного выбора образовательной и карьерной траектории; </a:t>
            </a:r>
          </a:p>
          <a:p>
            <a:pPr algn="just"/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«коллега – молодой коллега» – совместная работа по развитию творческого, предпринимательского или социального проекта, в процессе которой наставляемый делится свежим видением и креативными идеями, которые могут оказать существенную поддержку наставнику, а сам наставник выполняет роль организатора и куратора</a:t>
            </a:r>
          </a:p>
          <a:p>
            <a:endParaRPr lang="ru-RU" sz="20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Область применения в рамках образовательной программы</a:t>
            </a:r>
            <a:endParaRPr lang="ru-RU" sz="2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В режиме урочной, внеурочной и проектной деятельности, возможна интеграция в классные часы, курс предметов, связанных с деятельностью организации  наставника, совместное участие в конкурсах, выполнение проектных работ</a:t>
            </a:r>
          </a:p>
          <a:p>
            <a:pPr algn="just"/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В организациях дополнительного образования: проектная деятельность, выездные мероприятия, экскурсии на предприятия, конкурсы, гранты от предприятий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126</TotalTime>
  <Words>806</Words>
  <Application>Microsoft Office PowerPoint</Application>
  <PresentationFormat>Экран (4:3)</PresentationFormat>
  <Paragraphs>95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Corbel</vt:lpstr>
      <vt:lpstr>Gill Sans MT</vt:lpstr>
      <vt:lpstr>Times New Roman</vt:lpstr>
      <vt:lpstr>Verdana</vt:lpstr>
      <vt:lpstr>Wingdings 2</vt:lpstr>
      <vt:lpstr>Солнцестояние</vt:lpstr>
      <vt:lpstr>    Показатели внедрения Целевой модели наставничества и механизма привлечения социальных партнеров</vt:lpstr>
      <vt:lpstr>Этапы реализации Целевой модели наставничества</vt:lpstr>
      <vt:lpstr>  Формы наставничества </vt:lpstr>
      <vt:lpstr>  «Ученик – Ученик» (10-19 лет) </vt:lpstr>
      <vt:lpstr>«Учитель – Учитель»</vt:lpstr>
      <vt:lpstr>  «Работодатель – Ученик» (10-11 классы)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Director</cp:lastModifiedBy>
  <cp:revision>24</cp:revision>
  <dcterms:created xsi:type="dcterms:W3CDTF">2020-02-21T17:32:44Z</dcterms:created>
  <dcterms:modified xsi:type="dcterms:W3CDTF">2022-10-22T07:57:50Z</dcterms:modified>
</cp:coreProperties>
</file>